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53" r:id="rId7"/>
    <p:sldId id="1555" r:id="rId8"/>
    <p:sldId id="1551" r:id="rId9"/>
    <p:sldId id="1549" r:id="rId10"/>
    <p:sldId id="1550" r:id="rId11"/>
    <p:sldId id="1558" r:id="rId12"/>
    <p:sldId id="1559" r:id="rId13"/>
    <p:sldId id="1548" r:id="rId14"/>
    <p:sldId id="1557" r:id="rId15"/>
    <p:sldId id="1556"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3"/>
            <p14:sldId id="1555"/>
            <p14:sldId id="1551"/>
            <p14:sldId id="1549"/>
            <p14:sldId id="1550"/>
            <p14:sldId id="1558"/>
            <p14:sldId id="1559"/>
            <p14:sldId id="1548"/>
          </p14:sldIdLst>
        </p14:section>
        <p14:section name="Closing" id="{D4E3B1CF-DD2E-4D6E-961F-E6ECD190E64E}">
          <p14:sldIdLst>
            <p14:sldId id="1557"/>
            <p14:sldId id="1556"/>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6942" autoAdjust="0"/>
  </p:normalViewPr>
  <p:slideViewPr>
    <p:cSldViewPr>
      <p:cViewPr varScale="1">
        <p:scale>
          <a:sx n="38" d="100"/>
          <a:sy n="38" d="100"/>
        </p:scale>
        <p:origin x="977" y="41"/>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pPr lvl="1"/>
            <a:r>
              <a:rPr lang="en-US" sz="2000" dirty="0"/>
              <a:t>Russ Started Here</a:t>
            </a:r>
          </a:p>
          <a:p>
            <a:r>
              <a:rPr lang="en-US" sz="3600" dirty="0"/>
              <a:t>SPS 2003 – Moved to ASP.NET, scale out, enterprise manageability</a:t>
            </a:r>
          </a:p>
          <a:p>
            <a:r>
              <a:rPr lang="en-US" sz="3600" dirty="0"/>
              <a:t>SPS 2007 – Added ECM, Publishing, Shared Services</a:t>
            </a:r>
          </a:p>
          <a:p>
            <a:pPr lvl="1"/>
            <a:r>
              <a:rPr lang="en-US" sz="2000" dirty="0"/>
              <a:t>John Started Here</a:t>
            </a:r>
          </a:p>
          <a:p>
            <a:r>
              <a:rPr lang="en-US" sz="3600" dirty="0"/>
              <a:t>SPS 2010 – FAST acquisition, search driven portals, scaled up </a:t>
            </a:r>
            <a:r>
              <a:rPr lang="en-US" sz="3600" dirty="0" err="1"/>
              <a:t>doclibs</a:t>
            </a:r>
            <a:endParaRPr lang="en-US" sz="3600" dirty="0"/>
          </a:p>
          <a:p>
            <a:r>
              <a:rPr lang="en-US" sz="3600" dirty="0"/>
              <a:t>SPS 2013 – Multitenant, base for our cloud based release</a:t>
            </a:r>
          </a:p>
          <a:p>
            <a:r>
              <a:rPr lang="en-US" sz="3600" dirty="0"/>
              <a:t>SPS 2016 – First version migrated back from Cloud</a:t>
            </a:r>
          </a:p>
          <a:p>
            <a:r>
              <a:rPr lang="en-US" sz="3600" dirty="0"/>
              <a:t>Transitioning</a:t>
            </a:r>
            <a:r>
              <a:rPr lang="en-US" sz="3600"/>
              <a:t> </a:t>
            </a:r>
            <a:r>
              <a:rPr lang="en-US" sz="3600" dirty="0"/>
              <a:t>over to </a:t>
            </a:r>
            <a:r>
              <a:rPr lang="en-US" sz="3600" dirty="0" err="1"/>
              <a:t>JohnFan</a:t>
            </a:r>
            <a:endParaRPr lang="en-US" sz="3600" dirty="0"/>
          </a:p>
          <a:p>
            <a:endParaRPr lang="en-US" sz="3600" dirty="0"/>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4/4/2017</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220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4/4/2017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4/4/2017 12:08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8042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206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 predominantly React and Office Fabric</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“single-page”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4/4/2017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69831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4/4/2017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2997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2800" dirty="0">
                <a:gradFill>
                  <a:gsLst>
                    <a:gs pos="2917">
                      <a:schemeClr val="tx1"/>
                    </a:gs>
                    <a:gs pos="30000">
                      <a:schemeClr val="tx1"/>
                    </a:gs>
                  </a:gsLst>
                  <a:lin ang="5400000" scaled="0"/>
                </a:gradFill>
              </a:rPr>
              <a:t>Open Source Office UI Fabric with responsive grid</a:t>
            </a:r>
          </a:p>
          <a:p>
            <a:pPr>
              <a:spcAft>
                <a:spcPts val="600"/>
              </a:spcAft>
            </a:pPr>
            <a:r>
              <a:rPr lang="en-US" sz="2800" dirty="0">
                <a:gradFill>
                  <a:gsLst>
                    <a:gs pos="2917">
                      <a:schemeClr val="tx1"/>
                    </a:gs>
                    <a:gs pos="30000">
                      <a:schemeClr val="tx1"/>
                    </a:gs>
                  </a:gsLst>
                  <a:lin ang="5400000" scaled="0"/>
                </a:gradFill>
              </a:rPr>
              <a:t>Tight integration with native SharePoint apps </a:t>
            </a:r>
          </a:p>
          <a:p>
            <a:pPr lvl="1">
              <a:spcAft>
                <a:spcPts val="600"/>
              </a:spcAft>
            </a:pPr>
            <a:r>
              <a:rPr lang="en-US" sz="1600" dirty="0">
                <a:gradFill>
                  <a:gsLst>
                    <a:gs pos="2917">
                      <a:schemeClr val="tx1"/>
                    </a:gs>
                    <a:gs pos="30000">
                      <a:schemeClr val="tx1"/>
                    </a:gs>
                  </a:gsLst>
                  <a:lin ang="5400000" scaled="0"/>
                </a:gradFill>
              </a:rPr>
              <a:t>Shared middle tier </a:t>
            </a:r>
            <a:r>
              <a:rPr lang="en-US" sz="1600" dirty="0" err="1">
                <a:gradFill>
                  <a:gsLst>
                    <a:gs pos="2917">
                      <a:schemeClr val="tx1"/>
                    </a:gs>
                    <a:gs pos="30000">
                      <a:schemeClr val="tx1"/>
                    </a:gs>
                  </a:gsLst>
                  <a:lin ang="5400000" scaled="0"/>
                </a:gradFill>
              </a:rPr>
              <a:t>microservices</a:t>
            </a:r>
            <a:endParaRPr lang="en-US" sz="1600" dirty="0">
              <a:gradFill>
                <a:gsLst>
                  <a:gs pos="2917">
                    <a:schemeClr val="tx1"/>
                  </a:gs>
                  <a:gs pos="30000">
                    <a:schemeClr val="tx1"/>
                  </a:gs>
                </a:gsLst>
                <a:lin ang="5400000" scaled="0"/>
              </a:gradFill>
            </a:endParaRPr>
          </a:p>
          <a:p>
            <a:pPr lvl="1">
              <a:spcAft>
                <a:spcPts val="600"/>
              </a:spcAft>
            </a:pPr>
            <a:r>
              <a:rPr lang="en-US" sz="1600" dirty="0">
                <a:gradFill>
                  <a:gsLst>
                    <a:gs pos="2917">
                      <a:schemeClr val="tx1"/>
                    </a:gs>
                    <a:gs pos="30000">
                      <a:schemeClr val="tx1"/>
                    </a:gs>
                  </a:gsLst>
                  <a:lin ang="5400000" scaled="0"/>
                </a:gradFill>
              </a:rPr>
              <a:t>Native chrome, </a:t>
            </a:r>
            <a:r>
              <a:rPr lang="en-US" sz="1600" dirty="0" err="1">
                <a:gradFill>
                  <a:gsLst>
                    <a:gs pos="2917">
                      <a:schemeClr val="tx1"/>
                    </a:gs>
                    <a:gs pos="30000">
                      <a:schemeClr val="tx1"/>
                    </a:gs>
                  </a:gsLst>
                  <a:lin ang="5400000" scaled="0"/>
                </a:gradFill>
              </a:rPr>
              <a:t>chromeless</a:t>
            </a:r>
            <a:r>
              <a:rPr lang="en-US" sz="1600" dirty="0">
                <a:gradFill>
                  <a:gsLst>
                    <a:gs pos="2917">
                      <a:schemeClr val="tx1"/>
                    </a:gs>
                    <a:gs pos="30000">
                      <a:schemeClr val="tx1"/>
                    </a:gs>
                  </a:gsLst>
                  <a:lin ang="5400000" scaled="0"/>
                </a:gradFill>
              </a:rPr>
              <a:t> mode</a:t>
            </a:r>
          </a:p>
          <a:p>
            <a:pPr lvl="1">
              <a:spcAft>
                <a:spcPts val="600"/>
              </a:spcAft>
            </a:pPr>
            <a:r>
              <a:rPr lang="en-US" sz="1600" dirty="0">
                <a:gradFill>
                  <a:gsLst>
                    <a:gs pos="2917">
                      <a:schemeClr val="tx1"/>
                    </a:gs>
                    <a:gs pos="30000">
                      <a:schemeClr val="tx1"/>
                    </a:gs>
                  </a:gsLst>
                  <a:lin ang="5400000" scaled="0"/>
                </a:gradFill>
              </a:rPr>
              <a:t>Native caching</a:t>
            </a:r>
          </a:p>
          <a:p>
            <a:pPr lvl="1">
              <a:spcAft>
                <a:spcPts val="600"/>
              </a:spcAft>
            </a:pPr>
            <a:r>
              <a:rPr lang="en-US" sz="1600" dirty="0">
                <a:gradFill>
                  <a:gsLst>
                    <a:gs pos="2917">
                      <a:schemeClr val="tx1"/>
                    </a:gs>
                    <a:gs pos="30000">
                      <a:schemeClr val="tx1"/>
                    </a:gs>
                  </a:gsLst>
                  <a:lin ang="5400000" scaled="0"/>
                </a:gradFill>
              </a:rPr>
              <a:t>Asset pre-fetching</a:t>
            </a:r>
          </a:p>
          <a:p>
            <a:pPr>
              <a:spcAft>
                <a:spcPts val="600"/>
              </a:spcAft>
            </a:pPr>
            <a:r>
              <a:rPr lang="en-US" sz="2800" dirty="0">
                <a:gradFill>
                  <a:gsLst>
                    <a:gs pos="2917">
                      <a:schemeClr val="tx1"/>
                    </a:gs>
                    <a:gs pos="30000">
                      <a:schemeClr val="tx1"/>
                    </a:gs>
                  </a:gsLst>
                  <a:lin ang="5400000" scaled="0"/>
                </a:gradFill>
              </a:rPr>
              <a:t>Adjust information density based on viewport</a:t>
            </a:r>
          </a:p>
          <a:p>
            <a:pPr lvl="1">
              <a:spcAft>
                <a:spcPts val="600"/>
              </a:spcAft>
            </a:pPr>
            <a:r>
              <a:rPr lang="en-US" sz="1600" dirty="0">
                <a:gradFill>
                  <a:gsLst>
                    <a:gs pos="2917">
                      <a:schemeClr val="tx1"/>
                    </a:gs>
                    <a:gs pos="30000">
                      <a:schemeClr val="tx1"/>
                    </a:gs>
                  </a:gsLst>
                  <a:lin ang="5400000" scaled="0"/>
                </a:gradFill>
              </a:rPr>
              <a:t>SharePoint Home expanded to multiple tabs, content density reduced, not all crammed onto one page</a:t>
            </a:r>
          </a:p>
          <a:p>
            <a:pPr lvl="1">
              <a:spcAft>
                <a:spcPts val="600"/>
              </a:spcAft>
            </a:pPr>
            <a:r>
              <a:rPr lang="en-US" sz="1600" dirty="0">
                <a:gradFill>
                  <a:gsLst>
                    <a:gs pos="2917">
                      <a:schemeClr val="tx1"/>
                    </a:gs>
                    <a:gs pos="30000">
                      <a:schemeClr val="tx1"/>
                    </a:gs>
                  </a:gsLst>
                  <a:lin ang="5400000" scaled="0"/>
                </a:gradFill>
              </a:rPr>
              <a:t>Alternate layouts for </a:t>
            </a:r>
            <a:r>
              <a:rPr lang="en-US" sz="1600" dirty="0" err="1">
                <a:gradFill>
                  <a:gsLst>
                    <a:gs pos="2917">
                      <a:schemeClr val="tx1"/>
                    </a:gs>
                    <a:gs pos="30000">
                      <a:schemeClr val="tx1"/>
                    </a:gs>
                  </a:gsLst>
                  <a:lin ang="5400000" scaled="0"/>
                </a:gradFill>
              </a:rPr>
              <a:t>webparts</a:t>
            </a:r>
            <a:r>
              <a:rPr lang="en-US" sz="1600" dirty="0">
                <a:gradFill>
                  <a:gsLst>
                    <a:gs pos="2917">
                      <a:schemeClr val="tx1"/>
                    </a:gs>
                    <a:gs pos="30000">
                      <a:schemeClr val="tx1"/>
                    </a:gs>
                  </a:gsLst>
                  <a:lin ang="5400000" scaled="0"/>
                </a:gradFill>
              </a:rPr>
              <a:t> (e.g. WAC embeds change to card mode)</a:t>
            </a:r>
          </a:p>
          <a:p>
            <a:pPr lvl="1">
              <a:spcAft>
                <a:spcPts val="600"/>
              </a:spcAft>
            </a:pPr>
            <a:r>
              <a:rPr lang="en-US" sz="1600" dirty="0">
                <a:gradFill>
                  <a:gsLst>
                    <a:gs pos="2917">
                      <a:schemeClr val="tx1"/>
                    </a:gs>
                    <a:gs pos="30000">
                      <a:schemeClr val="tx1"/>
                    </a:gs>
                  </a:gsLst>
                  <a:lin ang="5400000" scaled="0"/>
                </a:gradFill>
              </a:rPr>
              <a:t>Image renditions</a:t>
            </a:r>
          </a:p>
          <a:p>
            <a:pPr>
              <a:spcAft>
                <a:spcPts val="600"/>
              </a:spcAft>
            </a:pPr>
            <a:endParaRPr lang="en-US" sz="2800" dirty="0">
              <a:gradFill>
                <a:gsLst>
                  <a:gs pos="2917">
                    <a:schemeClr val="tx1"/>
                  </a:gs>
                  <a:gs pos="30000">
                    <a:schemeClr val="tx1"/>
                  </a:gs>
                </a:gsLst>
                <a:lin ang="5400000" scaled="0"/>
              </a:gradFill>
            </a:endParaRPr>
          </a:p>
          <a:p>
            <a:pPr>
              <a:spcAft>
                <a:spcPts val="600"/>
              </a:spcAft>
            </a:pPr>
            <a:r>
              <a:rPr lang="en-US" sz="2800" dirty="0">
                <a:gradFill>
                  <a:gsLst>
                    <a:gs pos="2917">
                      <a:schemeClr val="tx1"/>
                    </a:gs>
                    <a:gs pos="30000">
                      <a:schemeClr val="tx1"/>
                    </a:gs>
                  </a:gsLst>
                  <a:lin ang="5400000" scaled="0"/>
                </a:gradFill>
              </a:rPr>
              <a:t>Exploring…</a:t>
            </a:r>
          </a:p>
          <a:p>
            <a:pPr lvl="1">
              <a:spcAft>
                <a:spcPts val="600"/>
              </a:spcAft>
            </a:pPr>
            <a:r>
              <a:rPr lang="en-US" sz="1600" dirty="0">
                <a:gradFill>
                  <a:gsLst>
                    <a:gs pos="2917">
                      <a:schemeClr val="tx1"/>
                    </a:gs>
                    <a:gs pos="30000">
                      <a:schemeClr val="tx1"/>
                    </a:gs>
                  </a:gsLst>
                  <a:lin ang="5400000" scaled="0"/>
                </a:gradFill>
              </a:rPr>
              <a:t>Incremental page load</a:t>
            </a:r>
          </a:p>
          <a:p>
            <a:pPr lvl="1">
              <a:spcAft>
                <a:spcPts val="600"/>
              </a:spcAft>
            </a:pPr>
            <a:r>
              <a:rPr lang="en-US" sz="1600" dirty="0">
                <a:gradFill>
                  <a:gsLst>
                    <a:gs pos="2917">
                      <a:schemeClr val="tx1"/>
                    </a:gs>
                    <a:gs pos="30000">
                      <a:schemeClr val="tx1"/>
                    </a:gs>
                  </a:gsLst>
                  <a:lin ang="5400000" scaled="0"/>
                </a:gradFill>
              </a:rPr>
              <a:t>HTTP/2</a:t>
            </a:r>
          </a:p>
          <a:p>
            <a:pPr lvl="1">
              <a:spcAft>
                <a:spcPts val="600"/>
              </a:spcAft>
            </a:pPr>
            <a:r>
              <a:rPr lang="en-US" sz="1600" dirty="0">
                <a:gradFill>
                  <a:gsLst>
                    <a:gs pos="2917">
                      <a:schemeClr val="tx1"/>
                    </a:gs>
                    <a:gs pos="30000">
                      <a:schemeClr val="tx1"/>
                    </a:gs>
                  </a:gsLst>
                  <a:lin ang="5400000" scaled="0"/>
                </a:gradFill>
              </a:rPr>
              <a:t>Native rendering,</a:t>
            </a:r>
            <a:r>
              <a:rPr lang="en-US" sz="1600" baseline="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authoring</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4/4/2017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13057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The following exercises in the lab manual may be used for this demo:</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Exercise 1: Create a hello world web part without any framework</a:t>
            </a:r>
          </a:p>
          <a:p>
            <a:r>
              <a:rPr lang="en-US" sz="900" kern="1200" dirty="0">
                <a:solidFill>
                  <a:schemeClr val="tx1"/>
                </a:solidFill>
                <a:latin typeface="Segoe UI Light" pitchFamily="34" charset="0"/>
                <a:ea typeface="+mn-ea"/>
                <a:cs typeface="+mn-cs"/>
              </a:rPr>
              <a:t>Exercise 2: Create a hello world web part with the React framework</a:t>
            </a:r>
          </a:p>
          <a:p>
            <a:r>
              <a:rPr lang="en-US" sz="900" kern="1200" dirty="0">
                <a:solidFill>
                  <a:schemeClr val="tx1"/>
                </a:solidFill>
                <a:latin typeface="Segoe UI Light" pitchFamily="34" charset="0"/>
                <a:ea typeface="+mn-ea"/>
                <a:cs typeface="+mn-cs"/>
              </a:rPr>
              <a:t>Exercise 3: Create a hello world web part in Angular 1.x</a:t>
            </a:r>
          </a:p>
          <a:p>
            <a:r>
              <a:rPr lang="en-US" sz="900" kern="1200" dirty="0">
                <a:solidFill>
                  <a:schemeClr val="tx1"/>
                </a:solidFill>
                <a:latin typeface="Segoe UI Light" pitchFamily="34" charset="0"/>
                <a:ea typeface="+mn-ea"/>
                <a:cs typeface="+mn-cs"/>
              </a:rPr>
              <a:t>Exercise 4: Create a hello world web part in Knockout</a:t>
            </a:r>
          </a:p>
          <a:p>
            <a:r>
              <a:rPr lang="en-US" sz="900" kern="1200" dirty="0">
                <a:solidFill>
                  <a:schemeClr val="tx1"/>
                </a:solidFill>
                <a:latin typeface="Segoe UI Light" pitchFamily="34" charset="0"/>
                <a:ea typeface="+mn-ea"/>
                <a:cs typeface="+mn-cs"/>
              </a:rPr>
              <a:t>Exercise 5: Create a hello world web part with jQuery</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7216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334979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4/4/2017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Introducing SharePoint Framework</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Modern SharePoint pages and experience with out-of-the-box web parts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Extending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85935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25500585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Extending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lstStyle/>
          <a:p>
            <a:r>
              <a:rPr lang="en-US" sz="4000" dirty="0">
                <a:solidFill>
                  <a:srgbClr val="000000">
                    <a:lumMod val="65000"/>
                    <a:lumOff val="35000"/>
                  </a:srgbClr>
                </a:solidFill>
                <a:latin typeface="Segoe UI Light" panose="020B0502040204020203" pitchFamily="34" charset="0"/>
                <a:cs typeface="Segoe UI Light" panose="020B0502040204020203" pitchFamily="34" charset="0"/>
              </a:rPr>
              <a:t>SharePoint UX – Evolving cross versions</a:t>
            </a:r>
          </a:p>
        </p:txBody>
      </p:sp>
      <p:grpSp>
        <p:nvGrpSpPr>
          <p:cNvPr id="57" name="Group 56"/>
          <p:cNvGrpSpPr/>
          <p:nvPr/>
        </p:nvGrpSpPr>
        <p:grpSpPr>
          <a:xfrm>
            <a:off x="5852240" y="1464618"/>
            <a:ext cx="1800000" cy="4371296"/>
            <a:chOff x="5852240" y="1464618"/>
            <a:chExt cx="1800000" cy="4371296"/>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54800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 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 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160000" cy="4995758"/>
            <a:chOff x="9534817" y="1446592"/>
            <a:chExt cx="2160000" cy="4995758"/>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160000" cy="215443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spTree>
    <p:extLst>
      <p:ext uri="{BB962C8B-B14F-4D97-AF65-F5344CB8AC3E}">
        <p14:creationId xmlns:p14="http://schemas.microsoft.com/office/powerpoint/2010/main" val="334175915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p:txBody>
          <a:bodyPr/>
          <a:lstStyle/>
          <a:p>
            <a:r>
              <a:rPr lang="en-US" dirty="0"/>
              <a:t>SharePoint Extensibility Principles</a:t>
            </a:r>
            <a:br>
              <a:rPr lang="en-US" dirty="0"/>
            </a:br>
            <a:r>
              <a:rPr lang="en-US" sz="2800" spc="-50" dirty="0">
                <a:gradFill>
                  <a:gsLst>
                    <a:gs pos="21875">
                      <a:schemeClr val="tx2"/>
                    </a:gs>
                    <a:gs pos="61000">
                      <a:schemeClr val="tx2"/>
                    </a:gs>
                  </a:gsLst>
                  <a:lin ang="5400000" scaled="0"/>
                </a:gradFill>
              </a:rPr>
              <a:t>Build </a:t>
            </a:r>
            <a:r>
              <a:rPr lang="en-US" sz="2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2800" spc="-50" dirty="0">
                <a:gradFill>
                  <a:gsLst>
                    <a:gs pos="21875">
                      <a:schemeClr val="tx2"/>
                    </a:gs>
                    <a:gs pos="61000">
                      <a:schemeClr val="tx2"/>
                    </a:gs>
                  </a:gsLst>
                  <a:lin ang="5400000" scaled="0"/>
                </a:gradFill>
              </a:rPr>
              <a:t>services for enterprise mobility</a:t>
            </a:r>
            <a:endParaRPr lang="en-US"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 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21728" y="2138143"/>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58654" t="51285" r="23396"/>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122631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0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CDN deployed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9280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5637" y="220662"/>
            <a:ext cx="12141789" cy="917575"/>
          </a:xfrm>
        </p:spPr>
        <p:txBody>
          <a:bodyPr/>
          <a:lstStyle/>
          <a:p>
            <a:r>
              <a:rPr lang="en-US" dirty="0"/>
              <a:t>Modern Site Pages</a:t>
            </a:r>
          </a:p>
        </p:txBody>
      </p:sp>
      <p:sp>
        <p:nvSpPr>
          <p:cNvPr id="6" name="Text Placeholder 5"/>
          <p:cNvSpPr>
            <a:spLocks noGrp="1"/>
          </p:cNvSpPr>
          <p:nvPr>
            <p:ph type="body" sz="quarter" idx="10"/>
          </p:nvPr>
        </p:nvSpPr>
        <p:spPr>
          <a:xfrm>
            <a:off x="634183" y="1245927"/>
            <a:ext cx="7096222" cy="5164491"/>
          </a:xfrm>
        </p:spPr>
        <p:txBody>
          <a:bodyPr/>
          <a:lstStyle/>
          <a:p>
            <a:r>
              <a:rPr lang="en-US" sz="2000" kern="0" dirty="0">
                <a:gradFill>
                  <a:gsLst>
                    <a:gs pos="78906">
                      <a:schemeClr val="accent1"/>
                    </a:gs>
                    <a:gs pos="46000">
                      <a:schemeClr val="accent1"/>
                    </a:gs>
                  </a:gsLst>
                  <a:lin ang="5400000" scaled="1"/>
                </a:gradFill>
                <a:latin typeface="+mn-lt"/>
              </a:rPr>
              <a:t>Easily create powerful, beautiful looking pages</a:t>
            </a:r>
          </a:p>
          <a:p>
            <a:r>
              <a:rPr lang="en-US" sz="1800" dirty="0">
                <a:gradFill>
                  <a:gsLst>
                    <a:gs pos="1250">
                      <a:schemeClr val="tx1"/>
                    </a:gs>
                    <a:gs pos="100000">
                      <a:schemeClr val="tx1"/>
                    </a:gs>
                  </a:gsLst>
                  <a:lin ang="5400000" scaled="0"/>
                </a:gradFill>
                <a:latin typeface="+mn-lt"/>
              </a:rPr>
              <a:t>Communicate ideas and information using our new authoring canvas and gallery of web parts.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Modern building blocks</a:t>
            </a:r>
          </a:p>
          <a:p>
            <a:r>
              <a:rPr lang="en-US" sz="1800" dirty="0">
                <a:gradFill>
                  <a:gsLst>
                    <a:gs pos="1250">
                      <a:schemeClr val="tx1"/>
                    </a:gs>
                    <a:gs pos="100000">
                      <a:schemeClr val="tx1"/>
                    </a:gs>
                  </a:gsLst>
                  <a:lin ang="5400000" scaled="0"/>
                </a:gradFill>
                <a:latin typeface="+mn-lt"/>
              </a:rPr>
              <a:t>Authoring canvas and web parts are built using client-side HTML and JavaScript. Pages are reusable in custom applications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Mobile support is built in from the start</a:t>
            </a:r>
          </a:p>
          <a:p>
            <a:r>
              <a:rPr lang="en-US" sz="1800" dirty="0">
                <a:gradFill>
                  <a:gsLst>
                    <a:gs pos="1250">
                      <a:schemeClr val="tx1"/>
                    </a:gs>
                    <a:gs pos="100000">
                      <a:schemeClr val="tx1"/>
                    </a:gs>
                  </a:gsLst>
                  <a:lin ang="5400000" scaled="0"/>
                </a:gradFill>
                <a:latin typeface="+mn-lt"/>
              </a:rPr>
              <a:t>Content reflows across device sizes and pages are fast and fluid.</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Pages get better with the Microsoft Graph</a:t>
            </a:r>
          </a:p>
          <a:p>
            <a:r>
              <a:rPr lang="en-US" sz="1800" dirty="0">
                <a:gradFill>
                  <a:gsLst>
                    <a:gs pos="1250">
                      <a:schemeClr val="tx1"/>
                    </a:gs>
                    <a:gs pos="100000">
                      <a:schemeClr val="tx1"/>
                    </a:gs>
                  </a:gsLst>
                  <a:lin ang="5400000" scaled="0"/>
                </a:gradFill>
                <a:latin typeface="+mn-lt"/>
              </a:rPr>
              <a:t>Authors can leverage Microsoft Graph to surface relevant pages to the people that need to read them. </a:t>
            </a:r>
          </a:p>
          <a:p>
            <a:pPr marL="571500" indent="-571500">
              <a:buFont typeface="Arial" panose="020B0604020202020204" pitchFamily="34" charset="0"/>
              <a:buChar char="•"/>
            </a:pPr>
            <a:endParaRPr lang="en-US" sz="3600" dirty="0"/>
          </a:p>
        </p:txBody>
      </p:sp>
      <p:pic>
        <p:nvPicPr>
          <p:cNvPr id="8" name="Picture 7"/>
          <p:cNvPicPr>
            <a:picLocks noChangeAspect="1"/>
          </p:cNvPicPr>
          <p:nvPr/>
        </p:nvPicPr>
        <p:blipFill>
          <a:blip r:embed="rId3"/>
          <a:stretch>
            <a:fillRect/>
          </a:stretch>
        </p:blipFill>
        <p:spPr>
          <a:xfrm>
            <a:off x="7730405" y="115964"/>
            <a:ext cx="4626643" cy="6837682"/>
          </a:xfrm>
          <a:prstGeom prst="rect">
            <a:avLst/>
          </a:prstGeom>
        </p:spPr>
      </p:pic>
    </p:spTree>
    <p:extLst>
      <p:ext uri="{BB962C8B-B14F-4D97-AF65-F5344CB8AC3E}">
        <p14:creationId xmlns:p14="http://schemas.microsoft.com/office/powerpoint/2010/main" val="302964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62815"/>
          </a:xfrm>
        </p:spPr>
        <p:txBody>
          <a:bodyPr/>
          <a:lstStyle/>
          <a:p>
            <a:pPr>
              <a:spcAft>
                <a:spcPts val="600"/>
              </a:spcAft>
            </a:pPr>
            <a:r>
              <a:rPr lang="en-US" dirty="0">
                <a:gradFill>
                  <a:gsLst>
                    <a:gs pos="2917">
                      <a:schemeClr val="tx1"/>
                    </a:gs>
                    <a:gs pos="30000">
                      <a:schemeClr val="tx1"/>
                    </a:gs>
                  </a:gsLst>
                  <a:lin ang="5400000" scaled="0"/>
                </a:gradFill>
              </a:rPr>
              <a:t>Mobile, both responsive and tight integration with SharePoint apps</a:t>
            </a:r>
          </a:p>
          <a:p>
            <a:pPr>
              <a:spcAft>
                <a:spcPts val="600"/>
              </a:spcAft>
            </a:pPr>
            <a:r>
              <a:rPr lang="en-US" dirty="0">
                <a:gradFill>
                  <a:gsLst>
                    <a:gs pos="2917">
                      <a:schemeClr val="tx1"/>
                    </a:gs>
                    <a:gs pos="30000">
                      <a:schemeClr val="tx1"/>
                    </a:gs>
                  </a:gsLst>
                  <a:lin ang="5400000" scaled="0"/>
                </a:gradFill>
              </a:rPr>
              <a:t>Performance best practices baked in from Day 1, innovate over time</a:t>
            </a:r>
          </a:p>
          <a:p>
            <a:pPr>
              <a:spcAft>
                <a:spcPts val="600"/>
              </a:spcAft>
            </a:pPr>
            <a:r>
              <a:rPr lang="en-US" dirty="0">
                <a:gradFill>
                  <a:gsLst>
                    <a:gs pos="2917">
                      <a:schemeClr val="tx1"/>
                    </a:gs>
                    <a:gs pos="30000">
                      <a:schemeClr val="tx1"/>
                    </a:gs>
                  </a:gsLst>
                  <a:lin ang="5400000" scaled="0"/>
                </a:gradFill>
              </a:rPr>
              <a:t>Powered by </a:t>
            </a:r>
            <a:r>
              <a:rPr lang="en-US" dirty="0" err="1">
                <a:gradFill>
                  <a:gsLst>
                    <a:gs pos="2917">
                      <a:schemeClr val="tx1"/>
                    </a:gs>
                    <a:gs pos="30000">
                      <a:schemeClr val="tx1"/>
                    </a:gs>
                  </a:gsLst>
                  <a:lin ang="5400000" scaled="0"/>
                </a:gradFill>
              </a:rPr>
              <a:t>SPFx</a:t>
            </a:r>
            <a:r>
              <a:rPr lang="en-US" dirty="0">
                <a:gradFill>
                  <a:gsLst>
                    <a:gs pos="2917">
                      <a:schemeClr val="tx1"/>
                    </a:gs>
                    <a:gs pos="30000">
                      <a:schemeClr val="tx1"/>
                    </a:gs>
                  </a:gsLst>
                  <a:lin ang="5400000" scaled="0"/>
                </a:gradFill>
              </a:rPr>
              <a:t>, Office Fabric, and shared middle tier microservices</a:t>
            </a:r>
          </a:p>
          <a:p>
            <a:pPr>
              <a:spcAft>
                <a:spcPts val="600"/>
              </a:spcAft>
            </a:pPr>
            <a:r>
              <a:rPr lang="en-US" dirty="0">
                <a:gradFill>
                  <a:gsLst>
                    <a:gs pos="2917">
                      <a:schemeClr val="tx1"/>
                    </a:gs>
                    <a:gs pos="30000">
                      <a:schemeClr val="tx1"/>
                    </a:gs>
                  </a:gsLst>
                  <a:lin ang="5400000" scaled="0"/>
                </a:gradFill>
              </a:rPr>
              <a:t>Foundation for modern portals</a:t>
            </a:r>
          </a:p>
        </p:txBody>
      </p:sp>
      <p:sp>
        <p:nvSpPr>
          <p:cNvPr id="3" name="Title 2"/>
          <p:cNvSpPr>
            <a:spLocks noGrp="1"/>
          </p:cNvSpPr>
          <p:nvPr>
            <p:ph type="title"/>
          </p:nvPr>
        </p:nvSpPr>
        <p:spPr/>
        <p:txBody>
          <a:bodyPr/>
          <a:lstStyle/>
          <a:p>
            <a:r>
              <a:rPr lang="en-US" dirty="0"/>
              <a:t>Modern pages: mobile, fast, and powerful</a:t>
            </a:r>
          </a:p>
        </p:txBody>
      </p:sp>
    </p:spTree>
    <p:extLst>
      <p:ext uri="{BB962C8B-B14F-4D97-AF65-F5344CB8AC3E}">
        <p14:creationId xmlns:p14="http://schemas.microsoft.com/office/powerpoint/2010/main" val="4149465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77766"/>
          </a:xfrm>
        </p:spPr>
        <p:txBody>
          <a:bodyPr/>
          <a:lstStyle/>
          <a:p>
            <a:r>
              <a:rPr lang="en-US" dirty="0">
                <a:gradFill>
                  <a:gsLst>
                    <a:gs pos="2917">
                      <a:schemeClr val="tx1"/>
                    </a:gs>
                    <a:gs pos="30000">
                      <a:schemeClr val="tx1"/>
                    </a:gs>
                  </a:gsLst>
                  <a:lin ang="5400000" scaled="0"/>
                </a:gradFill>
              </a:rPr>
              <a:t>In similar ways as with SharePoint Add-in model, server side development is needed for back end services</a:t>
            </a:r>
          </a:p>
          <a:p>
            <a:r>
              <a:rPr lang="en-US" dirty="0">
                <a:gradFill>
                  <a:gsLst>
                    <a:gs pos="2917">
                      <a:schemeClr val="tx1"/>
                    </a:gs>
                    <a:gs pos="30000">
                      <a:schemeClr val="tx1"/>
                    </a:gs>
                  </a:gsLst>
                  <a:lin ang="5400000" scaled="0"/>
                </a:gradFill>
              </a:rPr>
              <a:t>SharePoint Framework concentrates on user interface, not on fundamentals around the API usage</a:t>
            </a:r>
            <a:endParaRPr lang="fi-FI" dirty="0">
              <a:gradFill>
                <a:gsLst>
                  <a:gs pos="2917">
                    <a:schemeClr val="tx1"/>
                  </a:gs>
                  <a:gs pos="30000">
                    <a:schemeClr val="tx1"/>
                  </a:gs>
                </a:gsLst>
                <a:lin ang="5400000" scaled="0"/>
              </a:gradFill>
            </a:endParaRPr>
          </a:p>
        </p:txBody>
      </p:sp>
      <p:sp>
        <p:nvSpPr>
          <p:cNvPr id="3" name="Title 2"/>
          <p:cNvSpPr>
            <a:spLocks noGrp="1"/>
          </p:cNvSpPr>
          <p:nvPr>
            <p:ph type="title"/>
          </p:nvPr>
        </p:nvSpPr>
        <p:spPr/>
        <p:txBody>
          <a:bodyPr/>
          <a:lstStyle/>
          <a:p>
            <a:r>
              <a:rPr lang="en-US" dirty="0"/>
              <a:t>All JavaScript development? - No</a:t>
            </a:r>
            <a:endParaRPr lang="fi-FI" dirty="0"/>
          </a:p>
        </p:txBody>
      </p:sp>
    </p:spTree>
    <p:extLst>
      <p:ext uri="{BB962C8B-B14F-4D97-AF65-F5344CB8AC3E}">
        <p14:creationId xmlns:p14="http://schemas.microsoft.com/office/powerpoint/2010/main" val="2773254786"/>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AD626F-293B-4A8C-9A65-29B38EF164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120</TotalTime>
  <Words>1414</Words>
  <Application>Microsoft Office PowerPoint</Application>
  <PresentationFormat>Custom</PresentationFormat>
  <Paragraphs>210</Paragraphs>
  <Slides>14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Consolas</vt:lpstr>
      <vt:lpstr>Segoe UI</vt:lpstr>
      <vt:lpstr>Segoe UI Light</vt:lpstr>
      <vt:lpstr>Segoe UI Semibold</vt:lpstr>
      <vt:lpstr>Segoe UI Semilight</vt:lpstr>
      <vt:lpstr>Wingdings</vt:lpstr>
      <vt:lpstr>5-30719_SharePoint_Team_Template_Light</vt:lpstr>
      <vt:lpstr>Getting started with SharePoint Framework</vt:lpstr>
      <vt:lpstr>Agenda</vt:lpstr>
      <vt:lpstr>SharePoint UX – Evolving cross versions</vt:lpstr>
      <vt:lpstr>SharePoint Extensibility Principles Build long-term, value-added services for enterprise mobility</vt:lpstr>
      <vt:lpstr>SharePoint Framework</vt:lpstr>
      <vt:lpstr>What’s a modern page?</vt:lpstr>
      <vt:lpstr>Modern Site Pages</vt:lpstr>
      <vt:lpstr>Modern pages: mobile, fast, and powerful</vt:lpstr>
      <vt:lpstr>All JavaScript development? - No</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SharePoint Framework</dc:title>
  <dc:subject>&lt;Speech title here&gt;</dc:subject>
  <dc:creator>Vesa Juvonen;Todd Baginski</dc:creator>
  <cp:keywords>SharePoint, PnP</cp:keywords>
  <dc:description>Template: _x000d_
Formatting: _x000d_
Audience Type:</dc:description>
  <cp:lastModifiedBy>Todd Baginski</cp:lastModifiedBy>
  <cp:revision>21</cp:revision>
  <dcterms:created xsi:type="dcterms:W3CDTF">2016-10-24T10:18:28Z</dcterms:created>
  <dcterms:modified xsi:type="dcterms:W3CDTF">2017-04-04T16:11:19Z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